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886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8" r:id="rId3"/>
    <p:sldId id="259" r:id="rId4"/>
    <p:sldId id="261" r:id="rId5"/>
    <p:sldId id="262" r:id="rId6"/>
    <p:sldId id="263" r:id="rId7"/>
    <p:sldId id="277" r:id="rId8"/>
    <p:sldId id="278" r:id="rId9"/>
    <p:sldId id="293" r:id="rId10"/>
    <p:sldId id="294" r:id="rId11"/>
    <p:sldId id="295" r:id="rId12"/>
    <p:sldId id="296" r:id="rId13"/>
    <p:sldId id="297" r:id="rId14"/>
    <p:sldId id="298" r:id="rId15"/>
    <p:sldId id="279" r:id="rId16"/>
    <p:sldId id="287" r:id="rId17"/>
    <p:sldId id="264" r:id="rId18"/>
    <p:sldId id="265" r:id="rId19"/>
    <p:sldId id="280" r:id="rId20"/>
    <p:sldId id="281" r:id="rId21"/>
    <p:sldId id="266" r:id="rId22"/>
    <p:sldId id="284" r:id="rId23"/>
    <p:sldId id="285" r:id="rId24"/>
    <p:sldId id="286" r:id="rId25"/>
    <p:sldId id="267" r:id="rId26"/>
    <p:sldId id="288" r:id="rId27"/>
    <p:sldId id="268" r:id="rId28"/>
    <p:sldId id="290" r:id="rId29"/>
    <p:sldId id="289" r:id="rId30"/>
    <p:sldId id="269" r:id="rId31"/>
    <p:sldId id="291" r:id="rId32"/>
    <p:sldId id="270" r:id="rId33"/>
    <p:sldId id="282" r:id="rId34"/>
    <p:sldId id="271" r:id="rId35"/>
    <p:sldId id="292" r:id="rId36"/>
    <p:sldId id="272" r:id="rId37"/>
    <p:sldId id="283" r:id="rId38"/>
    <p:sldId id="276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sey Sader" initials="CS" lastIdx="1" clrIdx="0">
    <p:extLst>
      <p:ext uri="{19B8F6BF-5375-455C-9EA6-DF929625EA0E}">
        <p15:presenceInfo xmlns:p15="http://schemas.microsoft.com/office/powerpoint/2012/main" userId="Casey Sa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8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53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99391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07A56-6C04-4EA1-996A-8C1A55AD1C49}" type="datetimeFigureOut">
              <a:rPr lang="en-US" smtClean="0"/>
              <a:t>6/22/19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84868-866A-4593-9001-320F653FD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26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532CB0F-5951-BF43-806F-5052607D42A1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02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5F58C-6E46-E144-93AF-F4BC84F462D1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36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05F4-CB95-E34A-8054-9C6F60533A84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62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BD8C0-EC16-4B46-A746-99BFC73A0E8B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3031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E96FC-76DB-AD4A-83F3-B2DA37179218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99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9EB82-3FCE-5542-BFAB-ED6B5168AFBB}" type="datetime1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0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582E5-AD91-9445-87B4-5FE3AC2963E8}" type="datetime1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1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161A-1D18-1940-B95C-DB2B0126C055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67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6A72-D2C5-AC47-BB34-DE0678C28E2E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4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A5B98-BFCE-3646-BB42-7B88A2E767A3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15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34139-BE20-7641-B35D-1476D2B8157D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83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97695-3F9A-3D48-90B7-751AA91CC087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902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362A3-DA95-4A45-BC87-BC3A28ED953C}" type="datetime1">
              <a:rPr lang="en-US" smtClean="0"/>
              <a:t>6/22/19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021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84AE-B540-644B-BCF4-A4F65BCF8792}" type="datetime1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583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3A33-C9D1-BA47-959A-9B707A1B8762}" type="datetime1">
              <a:rPr lang="en-US" smtClean="0"/>
              <a:t>6/22/19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49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C143A-02C4-B344-B844-B2C67B20D7E3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3822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A2238-C916-1043-8835-3D4983F67697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10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118B4-88E6-5847-AE21-00683A182975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A8AA5-7DAB-4A3B-818C-A2A354F9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1114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  <p:sldLayoutId id="214748390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C85EB-54BC-4ECF-A86B-F846A01A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Autofit/>
          </a:bodyPr>
          <a:lstStyle/>
          <a:p>
            <a:r>
              <a:rPr lang="en-US" sz="5800" cap="none" dirty="0"/>
              <a:t>Taming WOLF: Building a More Functional and </a:t>
            </a:r>
            <a:r>
              <a:rPr lang="en-US" sz="5800" cap="none"/>
              <a:t>User-Friendly Framework</a:t>
            </a:r>
            <a:endParaRPr lang="en-US" sz="5800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D366E-4422-4F05-8C8D-713753E2B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pPr algn="ctr"/>
            <a:r>
              <a:rPr lang="en-US" sz="2400" cap="none" dirty="0">
                <a:solidFill>
                  <a:schemeClr val="tx1"/>
                </a:solidFill>
              </a:rPr>
              <a:t>Casey </a:t>
            </a:r>
            <a:r>
              <a:rPr lang="en-US" sz="2400" cap="none" dirty="0" err="1">
                <a:solidFill>
                  <a:schemeClr val="tx1"/>
                </a:solidFill>
              </a:rPr>
              <a:t>Sader</a:t>
            </a:r>
            <a:endParaRPr lang="en-US" sz="2400" cap="none" dirty="0">
              <a:solidFill>
                <a:schemeClr val="tx1"/>
              </a:solidFill>
            </a:endParaRPr>
          </a:p>
          <a:p>
            <a:pPr algn="ctr"/>
            <a:r>
              <a:rPr lang="en-US" sz="2400" cap="none" dirty="0">
                <a:solidFill>
                  <a:schemeClr val="tx1"/>
                </a:solidFill>
              </a:rPr>
              <a:t>University of Kansas, EECS </a:t>
            </a:r>
          </a:p>
        </p:txBody>
      </p:sp>
    </p:spTree>
    <p:extLst>
      <p:ext uri="{BB962C8B-B14F-4D97-AF65-F5344CB8AC3E}">
        <p14:creationId xmlns:p14="http://schemas.microsoft.com/office/powerpoint/2010/main" val="3108694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6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r>
              <a:rPr lang="en-US" dirty="0"/>
              <a:t>Feature Extraction</a:t>
            </a:r>
          </a:p>
          <a:p>
            <a:pPr lvl="1"/>
            <a:r>
              <a:rPr lang="en-US" dirty="0"/>
              <a:t>﻿Perform dimensionality reduction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07495-3F1E-754E-8257-BBAB3F6C844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0" y="0"/>
            <a:ext cx="4228310" cy="2286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936B8-484A-7C41-A44A-8D964C127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64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5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/>
              <a:t>Feature Selection</a:t>
            </a:r>
          </a:p>
          <a:p>
            <a:pPr lvl="1"/>
            <a:r>
              <a:rPr lang="en-US" dirty="0"/>
              <a:t>﻿Selects features that are noisy or redundant and removes them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1DEBD4-5EAE-C447-B7C9-F269DD0E0CE0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9" y="0"/>
            <a:ext cx="4224528" cy="2386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AE7FF-92A7-184C-A796-97982DC6C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21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5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/>
              <a:t>Feature Selection</a:t>
            </a:r>
          </a:p>
          <a:p>
            <a:r>
              <a:rPr lang="en-US" dirty="0"/>
              <a:t>Model Construction</a:t>
            </a:r>
          </a:p>
          <a:p>
            <a:pPr lvl="1"/>
            <a:r>
              <a:rPr lang="en-US" dirty="0"/>
              <a:t>﻿For each machine learning model type and each combination of hyper-parameters that are to be tested on, a model is trained on every train/test set combination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C698F1-3FD3-2045-AE95-159A06205FE3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9" y="0"/>
            <a:ext cx="4224528" cy="2386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8E25A-F2D0-A344-B793-30B8E12E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97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5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/>
              <a:t>Feature Selection</a:t>
            </a:r>
          </a:p>
          <a:p>
            <a:r>
              <a:rPr lang="en-US" dirty="0"/>
              <a:t>Model Construction</a:t>
            </a:r>
          </a:p>
          <a:p>
            <a:r>
              <a:rPr lang="en-US" dirty="0"/>
              <a:t>Metric Evaluation</a:t>
            </a:r>
          </a:p>
          <a:p>
            <a:pPr lvl="1"/>
            <a:r>
              <a:rPr lang="en-US" dirty="0"/>
              <a:t>﻿Accuracy, precision, ROC-AUC, MCC, and F1-Score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7AC5BD-89BC-A548-8553-6BF0852B715A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0" y="0"/>
            <a:ext cx="4224528" cy="2386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99A88-91BA-534C-A76E-8D5ED58A8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34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6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/>
              <a:t>Feature Selection</a:t>
            </a:r>
          </a:p>
          <a:p>
            <a:r>
              <a:rPr lang="en-US" dirty="0"/>
              <a:t>Model Construction</a:t>
            </a:r>
          </a:p>
          <a:p>
            <a:r>
              <a:rPr lang="en-US" dirty="0"/>
              <a:t>Metric Evaluation</a:t>
            </a:r>
          </a:p>
          <a:p>
            <a:r>
              <a:rPr lang="en-US" dirty="0"/>
              <a:t>Model Selection</a:t>
            </a:r>
          </a:p>
          <a:p>
            <a:pPr lvl="1"/>
            <a:r>
              <a:rPr lang="en-US" dirty="0"/>
              <a:t>﻿Determines the best model and hyper-parameter combination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6FF5D4-2DBD-7B43-A32F-2D8DF40CB9B7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0" y="0"/>
            <a:ext cx="4224528" cy="23865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1DB01-228A-604F-B56C-67E2B69CC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/>
          </a:bodyPr>
          <a:lstStyle/>
          <a:p>
            <a:r>
              <a:rPr lang="en-US" dirty="0"/>
              <a:t>MongoDB used to store dataflow</a:t>
            </a:r>
          </a:p>
          <a:p>
            <a:r>
              <a:rPr lang="en-US" dirty="0"/>
              <a:t>Every configuration and parameter is stored along with an id value to keep track of each run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F9D768-A012-4CCF-8F3E-4B12C63DFF6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9967" y="618519"/>
            <a:ext cx="4179121" cy="56209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2F889-483F-A34A-81F0-D4E88BB03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97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models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10000"/>
          </a:bodyPr>
          <a:lstStyle/>
          <a:p>
            <a:r>
              <a:rPr lang="en-US" dirty="0"/>
              <a:t>Ada Boost Classifier</a:t>
            </a:r>
          </a:p>
          <a:p>
            <a:r>
              <a:rPr lang="en-US" dirty="0"/>
              <a:t>Bernoulli Naïve Bayes</a:t>
            </a:r>
          </a:p>
          <a:p>
            <a:r>
              <a:rPr lang="en-US" dirty="0"/>
              <a:t>Gaussian Naïve Bayes</a:t>
            </a:r>
          </a:p>
          <a:p>
            <a:r>
              <a:rPr lang="en-US" dirty="0"/>
              <a:t>Decision Tree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Random Forest</a:t>
            </a:r>
          </a:p>
          <a:p>
            <a:endParaRPr lang="en-US" dirty="0"/>
          </a:p>
          <a:p>
            <a:r>
              <a:rPr lang="en-US" dirty="0"/>
              <a:t>C-SVM</a:t>
            </a:r>
          </a:p>
          <a:p>
            <a:r>
              <a:rPr lang="en-US" dirty="0"/>
              <a:t>Linear SVM</a:t>
            </a:r>
          </a:p>
          <a:p>
            <a:r>
              <a:rPr lang="en-US" dirty="0"/>
              <a:t>Nu SVM</a:t>
            </a:r>
          </a:p>
          <a:p>
            <a:r>
              <a:rPr lang="en-US" dirty="0"/>
              <a:t>Linear Discriminant Analysis</a:t>
            </a:r>
          </a:p>
          <a:p>
            <a:r>
              <a:rPr lang="en-US" dirty="0"/>
              <a:t>Quadratic Discriminant Analysis</a:t>
            </a:r>
          </a:p>
          <a:p>
            <a:r>
              <a:rPr lang="en-US" dirty="0"/>
              <a:t>Neural Network (using Caffe)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2017E0-E061-2F44-A648-6883DCCBF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37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Related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Auto-WEKA</a:t>
            </a:r>
          </a:p>
          <a:p>
            <a:pPr lvl="1"/>
            <a:r>
              <a:rPr lang="en-US" dirty="0"/>
              <a:t>2013 at the University of British Columbia</a:t>
            </a:r>
          </a:p>
          <a:p>
            <a:pPr lvl="1"/>
            <a:r>
              <a:rPr lang="en-US" dirty="0"/>
              <a:t>Classification using 39 different algorithms</a:t>
            </a:r>
          </a:p>
          <a:p>
            <a:pPr lvl="1"/>
            <a:r>
              <a:rPr lang="en-US" dirty="0"/>
              <a:t>Bayesian-optimization used to search hyper-parameters</a:t>
            </a:r>
          </a:p>
          <a:p>
            <a:r>
              <a:rPr lang="en-US" b="1" dirty="0"/>
              <a:t>Michelangelo</a:t>
            </a:r>
          </a:p>
          <a:p>
            <a:pPr lvl="1"/>
            <a:r>
              <a:rPr lang="en-US" dirty="0"/>
              <a:t>Created by Uber to perform the machine learning workflow from beginning to end</a:t>
            </a:r>
          </a:p>
          <a:p>
            <a:pPr lvl="1"/>
            <a:r>
              <a:rPr lang="en-US" dirty="0"/>
              <a:t>Six steps: “managing data, training models, evaluating models, deploying models, making predictions, and monitoring predictions”</a:t>
            </a:r>
          </a:p>
          <a:p>
            <a:pPr lvl="1"/>
            <a:r>
              <a:rPr lang="en-US" dirty="0"/>
              <a:t>Can run on the massive scale needed for Uber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C5FB5-EFC6-9F41-BEFC-183989A6A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952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</a:t>
            </a:r>
          </a:p>
          <a:p>
            <a:r>
              <a:rPr lang="en-US" dirty="0"/>
              <a:t>Neural network (TensorFlow)</a:t>
            </a:r>
          </a:p>
          <a:p>
            <a:r>
              <a:rPr lang="en-US" dirty="0"/>
              <a:t>Saved model and predictions</a:t>
            </a:r>
          </a:p>
          <a:p>
            <a:r>
              <a:rPr lang="en-US" dirty="0"/>
              <a:t>Feature importance</a:t>
            </a:r>
          </a:p>
          <a:p>
            <a:r>
              <a:rPr lang="en-US" dirty="0"/>
              <a:t>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3076D-33BE-6A42-9132-EE406760E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52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 (Overview)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Allow runs of WOLF for non-ITTC members</a:t>
            </a:r>
          </a:p>
          <a:p>
            <a:r>
              <a:rPr lang="en-US" dirty="0"/>
              <a:t>Implement all of the features of the command line version</a:t>
            </a:r>
          </a:p>
          <a:p>
            <a:r>
              <a:rPr lang="en-US" dirty="0"/>
              <a:t>Keep the runs of all users separate</a:t>
            </a:r>
          </a:p>
          <a:p>
            <a:r>
              <a:rPr lang="en-US" dirty="0"/>
              <a:t>Make WOLF more user-friendly and intuitive</a:t>
            </a:r>
          </a:p>
          <a:p>
            <a:r>
              <a:rPr lang="en-US" dirty="0"/>
              <a:t>Work compiled for 2017 IEEE International Conference on Big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C05ABD-3858-9C48-8B7A-703E5A834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27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Objective and Motivation</a:t>
            </a:r>
          </a:p>
          <a:p>
            <a:r>
              <a:rPr lang="en-US" dirty="0"/>
              <a:t>Background and Related Tools</a:t>
            </a:r>
          </a:p>
          <a:p>
            <a:r>
              <a:rPr lang="en-US" dirty="0"/>
              <a:t>Contributions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005F2-8217-7247-B9B5-225DA6BCC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34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 (my individual work)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Contributed to planning out the goals and what a user should expect</a:t>
            </a:r>
          </a:p>
          <a:p>
            <a:r>
              <a:rPr lang="en-US" dirty="0"/>
              <a:t>Decided file structure, a project timeline, and the visual layout</a:t>
            </a:r>
          </a:p>
          <a:p>
            <a:r>
              <a:rPr lang="en-US" dirty="0"/>
              <a:t>Created and implemented the initial setup of the SQL database</a:t>
            </a:r>
          </a:p>
          <a:p>
            <a:r>
              <a:rPr lang="en-US" dirty="0"/>
              <a:t>Enabled user to view and run their own workflows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A0BDF-B812-FE4A-AB41-1FB50F33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65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 learning in WOLF used Caffe when this project began</a:t>
            </a:r>
          </a:p>
          <a:p>
            <a:r>
              <a:rPr lang="en-US" dirty="0"/>
              <a:t>Caffe no longer the most popular framework for neural networks</a:t>
            </a:r>
          </a:p>
          <a:p>
            <a:r>
              <a:rPr lang="en-US" dirty="0"/>
              <a:t>Top two are </a:t>
            </a:r>
            <a:r>
              <a:rPr lang="en-US" dirty="0" err="1"/>
              <a:t>PyTorch</a:t>
            </a:r>
            <a:r>
              <a:rPr lang="en-US" dirty="0"/>
              <a:t> and TensorFlow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4D02B-C18E-0B42-9192-4BD897C6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5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61457"/>
            <a:ext cx="9905999" cy="3929744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PyTorch</a:t>
            </a:r>
            <a:endParaRPr lang="en-US" dirty="0"/>
          </a:p>
          <a:p>
            <a:pPr lvl="1"/>
            <a:r>
              <a:rPr lang="en-US" dirty="0"/>
              <a:t>Framework built using Torch</a:t>
            </a:r>
          </a:p>
          <a:p>
            <a:pPr lvl="1"/>
            <a:r>
              <a:rPr lang="en-US" dirty="0"/>
              <a:t>Useful for creating neural networks that are reusable</a:t>
            </a:r>
          </a:p>
          <a:p>
            <a:pPr lvl="1"/>
            <a:r>
              <a:rPr lang="en-US" dirty="0"/>
              <a:t>“Reverse-mode auto-differentiation” allows changes to models with little overhead</a:t>
            </a:r>
          </a:p>
          <a:p>
            <a:r>
              <a:rPr lang="en-US" dirty="0"/>
              <a:t>TensorFlow </a:t>
            </a:r>
          </a:p>
          <a:p>
            <a:pPr lvl="1"/>
            <a:r>
              <a:rPr lang="en-US" dirty="0"/>
              <a:t>Created by Google to perform computations on CPUs and GPUs (and TPUs)</a:t>
            </a:r>
          </a:p>
          <a:p>
            <a:pPr lvl="1"/>
            <a:r>
              <a:rPr lang="en-US" dirty="0"/>
              <a:t>Takes advantage of the flow graphs of tensors</a:t>
            </a:r>
          </a:p>
          <a:p>
            <a:pPr lvl="1"/>
            <a:r>
              <a:rPr lang="en-US" dirty="0"/>
              <a:t>Can be used for the end-to-end machine learning pipeline</a:t>
            </a:r>
          </a:p>
          <a:p>
            <a:pPr lvl="1"/>
            <a:r>
              <a:rPr lang="en-US" dirty="0"/>
              <a:t>Chosen for its large market share and the value it would have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42496-5307-A840-BE86-CA20105B1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94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Keras</a:t>
            </a:r>
            <a:r>
              <a:rPr lang="en-US" dirty="0"/>
              <a:t> API used for high-level implementation of neural networks </a:t>
            </a:r>
          </a:p>
          <a:p>
            <a:r>
              <a:rPr lang="en-US" dirty="0"/>
              <a:t>Runs on top of TensorFlow</a:t>
            </a:r>
          </a:p>
          <a:p>
            <a:r>
              <a:rPr lang="en-US" dirty="0" err="1"/>
              <a:t>Keras</a:t>
            </a:r>
            <a:r>
              <a:rPr lang="en-US" dirty="0"/>
              <a:t> is the second most popular framework on its own</a:t>
            </a:r>
          </a:p>
          <a:p>
            <a:r>
              <a:rPr lang="en-US" dirty="0"/>
              <a:t>API function calls similar to </a:t>
            </a:r>
            <a:r>
              <a:rPr lang="en-US" dirty="0" err="1"/>
              <a:t>Scikit</a:t>
            </a:r>
            <a:r>
              <a:rPr lang="en-US" dirty="0"/>
              <a:t>-Learn so the transition in syntax was simpler</a:t>
            </a:r>
          </a:p>
          <a:p>
            <a:r>
              <a:rPr lang="en-US" dirty="0"/>
              <a:t>Runs on GPU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E503A-9C32-8F4E-AA58-44DB06189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23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B51B1-E4D9-8F48-978B-C626B91A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229144-587A-0F45-AB0E-24B169D68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586" y="2014536"/>
            <a:ext cx="9473650" cy="382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07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Saved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WOLF was lacking the ability to return a trained model to the user</a:t>
            </a:r>
          </a:p>
          <a:p>
            <a:r>
              <a:rPr lang="en-US" dirty="0"/>
              <a:t>WOLF creates a new model for each train/test split pair </a:t>
            </a:r>
          </a:p>
          <a:p>
            <a:r>
              <a:rPr lang="en-US" dirty="0"/>
              <a:t>Saving the model is performed using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pickle</a:t>
            </a:r>
          </a:p>
          <a:p>
            <a:r>
              <a:rPr lang="en-US" dirty="0"/>
              <a:t>Each model is stored in the designated folder for the hyper-parameters</a:t>
            </a:r>
          </a:p>
          <a:p>
            <a:r>
              <a:rPr lang="en-US" dirty="0"/>
              <a:t>The full path of the best pickled model is given to the user in the “best configuration” tab of the results excel file</a:t>
            </a:r>
          </a:p>
          <a:p>
            <a:r>
              <a:rPr lang="en-US" dirty="0"/>
              <a:t>By default, the best model has the highest ROC-AUC score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A661F-BAF4-B147-9E7A-F960628D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03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 transaction now available in configuration file</a:t>
            </a:r>
          </a:p>
          <a:p>
            <a:r>
              <a:rPr lang="en-US" dirty="0"/>
              <a:t>The user will provide the dataset to predict on and the model to use</a:t>
            </a:r>
          </a:p>
          <a:p>
            <a:r>
              <a:rPr lang="en-US" dirty="0"/>
              <a:t>Optional parameters: feature to predict, whether to calculate accuracy or not</a:t>
            </a:r>
          </a:p>
          <a:p>
            <a:r>
              <a:rPr lang="en-US" dirty="0"/>
              <a:t>The data is read in and put into the proper format for the model</a:t>
            </a:r>
          </a:p>
          <a:p>
            <a:r>
              <a:rPr lang="en-US" dirty="0"/>
              <a:t>The pickled model is also loaded in</a:t>
            </a:r>
          </a:p>
          <a:p>
            <a:r>
              <a:rPr lang="en-US" dirty="0"/>
              <a:t>Predictions are written to a file which the user can 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C0BF5-EB81-3A43-BC3C-59490EE01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4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 importance each feature has on the prediction outcome of a model</a:t>
            </a:r>
          </a:p>
          <a:p>
            <a:r>
              <a:rPr lang="en-US" dirty="0"/>
              <a:t>Calculated from the model itself rather than the dataset (as feature extraction and selection attempt to do)</a:t>
            </a:r>
          </a:p>
          <a:p>
            <a:r>
              <a:rPr lang="en-US" dirty="0"/>
              <a:t>Feature </a:t>
            </a:r>
            <a:r>
              <a:rPr lang="en-US" dirty="0" err="1"/>
              <a:t>importances</a:t>
            </a:r>
            <a:r>
              <a:rPr lang="en-US" dirty="0"/>
              <a:t> are calculated, sorted, and written to a file</a:t>
            </a:r>
          </a:p>
          <a:p>
            <a:r>
              <a:rPr lang="en-US" dirty="0"/>
              <a:t>The number of files is the same as the number of models</a:t>
            </a:r>
          </a:p>
          <a:p>
            <a:r>
              <a:rPr lang="en-US" dirty="0"/>
              <a:t>The feature </a:t>
            </a:r>
            <a:r>
              <a:rPr lang="en-US" dirty="0" err="1"/>
              <a:t>importances</a:t>
            </a:r>
            <a:r>
              <a:rPr lang="en-US" dirty="0"/>
              <a:t> of the best model are also in the results excel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EBE98-8230-7C4C-A74E-EE03DDD5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127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Random forest, decision tree, and </a:t>
            </a:r>
            <a:r>
              <a:rPr lang="en-US" dirty="0" err="1"/>
              <a:t>ada</a:t>
            </a:r>
            <a:r>
              <a:rPr lang="en-US" dirty="0"/>
              <a:t> boost use the built-in attribute </a:t>
            </a:r>
            <a:r>
              <a:rPr lang="en-US" sz="2000" dirty="0" err="1">
                <a:latin typeface="Consolas" panose="020B0609020204030204" pitchFamily="49" charset="0"/>
              </a:rPr>
              <a:t>feature_importances</a:t>
            </a:r>
            <a:r>
              <a:rPr lang="en-US" sz="2000" dirty="0">
                <a:latin typeface="Consolas" panose="020B0609020204030204" pitchFamily="49" charset="0"/>
              </a:rPr>
              <a:t>_ </a:t>
            </a:r>
            <a:r>
              <a:rPr lang="en-US" dirty="0"/>
              <a:t>from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r>
              <a:rPr lang="en-US" dirty="0"/>
              <a:t>Most other models use the coefficient matrix from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r>
              <a:rPr lang="en-US" dirty="0"/>
              <a:t>Using </a:t>
            </a:r>
            <a:r>
              <a:rPr lang="en-US" dirty="0" err="1"/>
              <a:t>Keras</a:t>
            </a:r>
            <a:r>
              <a:rPr lang="en-US" dirty="0"/>
              <a:t>, there isn’t an attribute or function to call</a:t>
            </a:r>
          </a:p>
          <a:p>
            <a:r>
              <a:rPr lang="en-US" dirty="0"/>
              <a:t>Neural networks are not inherently transparent or interpretable</a:t>
            </a:r>
          </a:p>
          <a:p>
            <a:r>
              <a:rPr lang="en-US" dirty="0"/>
              <a:t>“Leave one out” strategy</a:t>
            </a:r>
          </a:p>
          <a:p>
            <a:r>
              <a:rPr lang="en-US" dirty="0"/>
              <a:t>ELI5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8499ED-9C0E-0743-B538-04B29F37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393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77959B-F6C7-4E47-9E1E-108EFE8277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413" y="1697182"/>
            <a:ext cx="9906000" cy="173181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BCF7D4-5D4E-6548-99A0-14969FF47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708" y="3800022"/>
            <a:ext cx="2755900" cy="2959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915FB8-22FF-AA41-894F-5AE5AEF5680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2196" y="4619172"/>
            <a:ext cx="7654011" cy="476657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87C97CB8-C3D7-D848-AA98-2D20877A1B78}"/>
              </a:ext>
            </a:extLst>
          </p:cNvPr>
          <p:cNvSpPr/>
          <p:nvPr/>
        </p:nvSpPr>
        <p:spPr>
          <a:xfrm>
            <a:off x="1285259" y="2177596"/>
            <a:ext cx="1155757" cy="1251064"/>
          </a:xfrm>
          <a:prstGeom prst="donut">
            <a:avLst>
              <a:gd name="adj" fmla="val 349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556AF8-82E7-D841-8850-0D9DF4368058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1321708" y="3245446"/>
            <a:ext cx="132808" cy="554576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E6B7D8-043F-184A-A6E5-DDE6F3A3F57C}"/>
              </a:ext>
            </a:extLst>
          </p:cNvPr>
          <p:cNvCxnSpPr>
            <a:cxnSpLocks/>
            <a:stCxn id="7" idx="5"/>
          </p:cNvCxnSpPr>
          <p:nvPr/>
        </p:nvCxnSpPr>
        <p:spPr>
          <a:xfrm>
            <a:off x="2271759" y="3245446"/>
            <a:ext cx="1805849" cy="554576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onut 12">
            <a:extLst>
              <a:ext uri="{FF2B5EF4-FFF2-40B4-BE49-F238E27FC236}">
                <a16:creationId xmlns:a16="http://schemas.microsoft.com/office/drawing/2014/main" id="{2645FD66-B517-D740-9E30-24D3DDE1CEEC}"/>
              </a:ext>
            </a:extLst>
          </p:cNvPr>
          <p:cNvSpPr/>
          <p:nvPr/>
        </p:nvSpPr>
        <p:spPr>
          <a:xfrm>
            <a:off x="6987833" y="1740609"/>
            <a:ext cx="4091440" cy="541990"/>
          </a:xfrm>
          <a:prstGeom prst="donut">
            <a:avLst>
              <a:gd name="adj" fmla="val 724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67E212-B168-7F4C-8498-9713B37A15AD}"/>
              </a:ext>
            </a:extLst>
          </p:cNvPr>
          <p:cNvCxnSpPr>
            <a:cxnSpLocks/>
            <a:stCxn id="13" idx="5"/>
          </p:cNvCxnSpPr>
          <p:nvPr/>
        </p:nvCxnSpPr>
        <p:spPr>
          <a:xfrm>
            <a:off x="10480095" y="2203226"/>
            <a:ext cx="1446112" cy="2415946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BB5B19-C97D-3A40-993B-5F0D4D43A79F}"/>
              </a:ext>
            </a:extLst>
          </p:cNvPr>
          <p:cNvCxnSpPr>
            <a:cxnSpLocks/>
          </p:cNvCxnSpPr>
          <p:nvPr/>
        </p:nvCxnSpPr>
        <p:spPr>
          <a:xfrm flipH="1">
            <a:off x="4272196" y="2177596"/>
            <a:ext cx="3202040" cy="2441576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6D8B3-38F4-9A45-A82B-0BFF374F7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created by Pranav </a:t>
            </a:r>
            <a:r>
              <a:rPr lang="en-US" dirty="0" err="1"/>
              <a:t>Bahl</a:t>
            </a:r>
            <a:r>
              <a:rPr lang="en-US" dirty="0"/>
              <a:t> in 2016</a:t>
            </a:r>
          </a:p>
          <a:p>
            <a:r>
              <a:rPr lang="en-US" dirty="0"/>
              <a:t>Select the best hyper-parameters for a model</a:t>
            </a:r>
          </a:p>
          <a:p>
            <a:r>
              <a:rPr lang="en-US" dirty="0"/>
              <a:t>Goal is to make WOLF more functional and user-friendly</a:t>
            </a:r>
          </a:p>
          <a:p>
            <a:r>
              <a:rPr lang="en-US" dirty="0"/>
              <a:t>Novice user is the target audience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DF56EA-5428-2643-B1CD-F0F52E5A2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141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Used to test the effectiveness of WOLF</a:t>
            </a:r>
          </a:p>
          <a:p>
            <a:r>
              <a:rPr lang="en-US" dirty="0"/>
              <a:t>From UCI Machine Learning repository</a:t>
            </a:r>
          </a:p>
          <a:p>
            <a:r>
              <a:rPr lang="en-US" dirty="0"/>
              <a:t>Downloaded and converted to </a:t>
            </a:r>
            <a:r>
              <a:rPr lang="en-US" sz="2000" dirty="0" err="1">
                <a:latin typeface="Consolas" panose="020B0609020204030204" pitchFamily="49" charset="0"/>
              </a:rPr>
              <a:t>arff</a:t>
            </a:r>
            <a:r>
              <a:rPr lang="en-US" dirty="0"/>
              <a:t> format</a:t>
            </a:r>
          </a:p>
          <a:p>
            <a:r>
              <a:rPr lang="en-US" dirty="0"/>
              <a:t>Datasets are both binary classification and multi-class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4FC9F-1064-2844-AF0B-AF542BF0E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56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17637A-9FD9-4490-8F9C-439A00D88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73" y="2097088"/>
            <a:ext cx="10732476" cy="300274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570D4F-262F-454F-AC17-A5F7458A7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06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AAB1B-932E-1D4D-BDC5-F7D8F7B6B4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6215" y="1654629"/>
            <a:ext cx="9736392" cy="45848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A4ECF-4B27-0149-B8EA-6E05862F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502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F939D-39BF-E74E-9DEB-FD949EC9B3B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4973" y="1434593"/>
            <a:ext cx="3826853" cy="51715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60F20-30B9-9F4B-AEC1-8F977E351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959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Continued website work (e.g., display results)</a:t>
            </a:r>
          </a:p>
          <a:p>
            <a:r>
              <a:rPr lang="en-US" dirty="0"/>
              <a:t>Improvements to feature importance addition</a:t>
            </a:r>
          </a:p>
          <a:p>
            <a:r>
              <a:rPr lang="en-US" dirty="0"/>
              <a:t>Image data</a:t>
            </a:r>
          </a:p>
          <a:p>
            <a:r>
              <a:rPr lang="en-US" dirty="0"/>
              <a:t>More model types (e.g., regression)</a:t>
            </a:r>
          </a:p>
          <a:p>
            <a:r>
              <a:rPr lang="en-US" dirty="0"/>
              <a:t>GPU reservation</a:t>
            </a:r>
          </a:p>
          <a:p>
            <a:r>
              <a:rPr lang="en-US" dirty="0"/>
              <a:t>Command line use off of ITTC cluster</a:t>
            </a:r>
          </a:p>
          <a:p>
            <a:r>
              <a:rPr lang="en-US" dirty="0"/>
              <a:t>Port to Python 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8C19F-ED0E-7849-8483-2E1207659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37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7DE8B2F-AE58-466B-AE28-B3E53842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031235"/>
            <a:ext cx="9906000" cy="2582822"/>
          </a:xfrm>
        </p:spPr>
        <p:txBody>
          <a:bodyPr>
            <a:normAutofit/>
          </a:bodyPr>
          <a:lstStyle/>
          <a:p>
            <a:pPr algn="ctr"/>
            <a:r>
              <a:rPr lang="en-US" sz="4800" cap="none" dirty="0"/>
              <a:t>Demo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5289EA-5C99-4D41-B97B-C0142E390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3614056"/>
            <a:ext cx="9906000" cy="1189719"/>
          </a:xfrm>
        </p:spPr>
        <p:txBody>
          <a:bodyPr>
            <a:normAutofit/>
          </a:bodyPr>
          <a:lstStyle/>
          <a:p>
            <a:pPr algn="ctr"/>
            <a:endParaRPr lang="en-US" sz="3200" cap="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F8891E-7E26-DB46-A4AC-D255E940B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739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Learned about writing code that meets industry standards</a:t>
            </a:r>
          </a:p>
          <a:p>
            <a:r>
              <a:rPr lang="en-US" dirty="0"/>
              <a:t>Important to be able to add to frameworks and tools easily</a:t>
            </a:r>
          </a:p>
          <a:p>
            <a:r>
              <a:rPr lang="en-US" dirty="0"/>
              <a:t>Project can be a guide for future students to continue improving WOLF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6FDCF-4AF3-6946-8863-37D932E45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427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Sohaib</a:t>
            </a:r>
            <a:r>
              <a:rPr lang="en-US" dirty="0"/>
              <a:t> </a:t>
            </a:r>
            <a:r>
              <a:rPr lang="en-US" dirty="0" err="1"/>
              <a:t>Kiani</a:t>
            </a:r>
            <a:r>
              <a:rPr lang="en-US" dirty="0"/>
              <a:t>, </a:t>
            </a:r>
            <a:r>
              <a:rPr lang="en-US" dirty="0" err="1"/>
              <a:t>Xiaoli</a:t>
            </a:r>
            <a:r>
              <a:rPr lang="en-US" dirty="0"/>
              <a:t> Li, Pranav </a:t>
            </a:r>
            <a:r>
              <a:rPr lang="en-US" dirty="0" err="1"/>
              <a:t>Bahl</a:t>
            </a:r>
            <a:r>
              <a:rPr lang="en-US" dirty="0"/>
              <a:t>, Casey Sader, and Jun Huan. WOLF: Machine Learning Workflow Management Framework. 2017.</a:t>
            </a:r>
          </a:p>
          <a:p>
            <a:r>
              <a:rPr lang="en-US" dirty="0" err="1"/>
              <a:t>Xiaoli</a:t>
            </a:r>
            <a:r>
              <a:rPr lang="en-US" dirty="0"/>
              <a:t> Li, </a:t>
            </a:r>
            <a:r>
              <a:rPr lang="en-US" dirty="0" err="1"/>
              <a:t>Sohaib</a:t>
            </a:r>
            <a:r>
              <a:rPr lang="en-US" dirty="0"/>
              <a:t> </a:t>
            </a:r>
            <a:r>
              <a:rPr lang="en-US" dirty="0" err="1"/>
              <a:t>Kiani</a:t>
            </a:r>
            <a:r>
              <a:rPr lang="en-US" dirty="0"/>
              <a:t>, Pranav </a:t>
            </a:r>
            <a:r>
              <a:rPr lang="en-US" dirty="0" err="1"/>
              <a:t>Bahl</a:t>
            </a:r>
            <a:r>
              <a:rPr lang="en-US" dirty="0"/>
              <a:t>, Casey Sader, and Jun Huan. WOLF: Machine Learning </a:t>
            </a:r>
            <a:r>
              <a:rPr lang="en-US" dirty="0" err="1"/>
              <a:t>WOrkfLow</a:t>
            </a:r>
            <a:r>
              <a:rPr lang="en-US" dirty="0"/>
              <a:t> Management Framework. Boston, MA, 2017. </a:t>
            </a:r>
            <a:r>
              <a:rPr lang="en-US" dirty="0" err="1"/>
              <a:t>url</a:t>
            </a:r>
            <a:r>
              <a:rPr lang="en-US" dirty="0"/>
              <a:t>: http://</a:t>
            </a:r>
            <a:r>
              <a:rPr lang="en-US" dirty="0" err="1"/>
              <a:t>cci.drexel.edu</a:t>
            </a:r>
            <a:r>
              <a:rPr lang="en-US" dirty="0"/>
              <a:t>/bigdata/bigdata2017/files/Tutorial3.pdf.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71A6B-13E6-4A4D-9165-946836A09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765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7DE8B2F-AE58-466B-AE28-B3E53842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031235"/>
            <a:ext cx="9906000" cy="2397765"/>
          </a:xfrm>
        </p:spPr>
        <p:txBody>
          <a:bodyPr>
            <a:normAutofit/>
          </a:bodyPr>
          <a:lstStyle/>
          <a:p>
            <a:pPr algn="ctr"/>
            <a:r>
              <a:rPr lang="en-US" sz="4800" cap="none" dirty="0"/>
              <a:t>Thank You!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5289EA-5C99-4D41-B97B-C0142E390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3429000"/>
            <a:ext cx="9906000" cy="1374776"/>
          </a:xfrm>
        </p:spPr>
        <p:txBody>
          <a:bodyPr>
            <a:normAutofit/>
          </a:bodyPr>
          <a:lstStyle/>
          <a:p>
            <a:pPr algn="ctr"/>
            <a:r>
              <a:rPr lang="en-US" sz="3200" cap="none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117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Improve the functionality of the existing framework</a:t>
            </a:r>
          </a:p>
          <a:p>
            <a:r>
              <a:rPr lang="en-US" dirty="0"/>
              <a:t>Create a more user-friendly framework</a:t>
            </a:r>
          </a:p>
          <a:p>
            <a:r>
              <a:rPr lang="en-US" dirty="0"/>
              <a:t>Website</a:t>
            </a:r>
          </a:p>
          <a:p>
            <a:r>
              <a:rPr lang="en-US" dirty="0"/>
              <a:t>Modern technology – neural network</a:t>
            </a:r>
          </a:p>
          <a:p>
            <a:r>
              <a:rPr lang="en-US" dirty="0"/>
              <a:t>Save trained models</a:t>
            </a:r>
          </a:p>
          <a:p>
            <a:r>
              <a:rPr lang="en-US" dirty="0"/>
              <a:t>Make predictions</a:t>
            </a:r>
          </a:p>
          <a:p>
            <a:r>
              <a:rPr lang="en-US" dirty="0"/>
              <a:t>Feature importance</a:t>
            </a:r>
          </a:p>
          <a:p>
            <a:r>
              <a:rPr lang="en-US" dirty="0"/>
              <a:t>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C7E8D7-BF2D-5F43-A032-75EE4305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863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Automate tasks in the machine learning pipeline</a:t>
            </a:r>
          </a:p>
          <a:p>
            <a:r>
              <a:rPr lang="en-US" dirty="0"/>
              <a:t>WOLF missing key tasks in the pipeline</a:t>
            </a:r>
          </a:p>
          <a:p>
            <a:r>
              <a:rPr lang="en-US" dirty="0"/>
              <a:t>Make WOLF more accessible</a:t>
            </a:r>
          </a:p>
          <a:p>
            <a:r>
              <a:rPr lang="en-US" dirty="0"/>
              <a:t>TensorFlow</a:t>
            </a:r>
          </a:p>
          <a:p>
            <a:r>
              <a:rPr lang="en-US" dirty="0"/>
              <a:t>Provide a trained model to the user</a:t>
            </a:r>
          </a:p>
          <a:p>
            <a:r>
              <a:rPr lang="en-US" dirty="0"/>
              <a:t>Make predictions within the framework</a:t>
            </a:r>
          </a:p>
          <a:p>
            <a:r>
              <a:rPr lang="en-US" dirty="0"/>
              <a:t>Understanding of datasets and feature importance</a:t>
            </a:r>
          </a:p>
          <a:p>
            <a:r>
              <a:rPr lang="en-US" dirty="0"/>
              <a:t>Provide benchmark datasets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40FC7-A020-9A47-AC48-8428F2C99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31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CF44A-9FF1-4E88-A31D-052275E0C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Allows a user to control each step of the machine learning pipeline</a:t>
            </a:r>
          </a:p>
          <a:p>
            <a:r>
              <a:rPr lang="en-US" dirty="0"/>
              <a:t>Each task is called a “transaction”</a:t>
            </a:r>
          </a:p>
          <a:p>
            <a:r>
              <a:rPr lang="en-US" dirty="0"/>
              <a:t>Control the pipeline with a configuration file (</a:t>
            </a:r>
            <a:r>
              <a:rPr lang="en-US" sz="2000" dirty="0" err="1">
                <a:latin typeface="Consolas" panose="020B0609020204030204" pitchFamily="49" charset="0"/>
              </a:rPr>
              <a:t>yaml</a:t>
            </a:r>
            <a:r>
              <a:rPr lang="en-US" dirty="0"/>
              <a:t> file)</a:t>
            </a:r>
          </a:p>
          <a:p>
            <a:r>
              <a:rPr lang="en-US" dirty="0"/>
              <a:t>Select dataset, transactions, and how to run each transaction</a:t>
            </a:r>
          </a:p>
          <a:p>
            <a:r>
              <a:rPr lang="en-US" dirty="0"/>
              <a:t>Models implemented using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r>
              <a:rPr lang="en-US" dirty="0"/>
              <a:t>Possible transactions are pre-processing, data splitting, feature extraction, feature selection, model construction, metric evaluation, and model selection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90320-CEDD-2142-BB79-FBFE5109C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222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F3C9A3-865F-4DF5-A662-5C08C582C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9855" y="1688528"/>
            <a:ext cx="8763231" cy="42885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B3FD46-9AD2-D34B-919E-9D2F7B3E5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74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6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pPr lvl="1"/>
            <a:r>
              <a:rPr lang="en-US" dirty="0"/>
              <a:t>﻿Performs any step needed to make the dataset complete for WOLF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00ABEF-2B7E-B847-9B5F-8DF488BD401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0" y="0"/>
            <a:ext cx="4228312" cy="2286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567FD8-7973-124B-9996-2370A0BC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13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705F-99E3-4F07-9D4B-7DA1D67E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WOLF 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AD04E-3C09-43C6-945E-D4FBE9056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0314"/>
            <a:ext cx="9905999" cy="4887685"/>
          </a:xfrm>
        </p:spPr>
        <p:txBody>
          <a:bodyPr>
            <a:normAutofit/>
          </a:bodyPr>
          <a:lstStyle/>
          <a:p>
            <a:r>
              <a:rPr lang="en-US" dirty="0"/>
              <a:t>Pre-processing</a:t>
            </a:r>
          </a:p>
          <a:p>
            <a:r>
              <a:rPr lang="en-US" dirty="0"/>
              <a:t>Splitting Data</a:t>
            </a:r>
          </a:p>
          <a:p>
            <a:pPr lvl="1"/>
            <a:r>
              <a:rPr lang="en-US" dirty="0"/>
              <a:t>﻿Splits the data into train and test files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3B372F-D2F1-AF40-890F-B398B338436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0" y="0"/>
            <a:ext cx="4228310" cy="2286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1D145-150B-2745-B5F7-030EC7B54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8AA5-7DAB-4A3B-818C-A2A354F972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407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1142</Words>
  <Application>Microsoft Macintosh PowerPoint</Application>
  <PresentationFormat>Widescreen</PresentationFormat>
  <Paragraphs>238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Consolas</vt:lpstr>
      <vt:lpstr>Tw Cen MT</vt:lpstr>
      <vt:lpstr>Circuit</vt:lpstr>
      <vt:lpstr>Taming WOLF: Building a More Functional and User-Friendly Framework</vt:lpstr>
      <vt:lpstr>outline</vt:lpstr>
      <vt:lpstr>Introduction</vt:lpstr>
      <vt:lpstr>objective</vt:lpstr>
      <vt:lpstr>Motivation</vt:lpstr>
      <vt:lpstr>Wolf background</vt:lpstr>
      <vt:lpstr>WOLF Background</vt:lpstr>
      <vt:lpstr>WOLF Background</vt:lpstr>
      <vt:lpstr>WOLF Background</vt:lpstr>
      <vt:lpstr>WOLF Background</vt:lpstr>
      <vt:lpstr>WOLF Background</vt:lpstr>
      <vt:lpstr>WOLF Background</vt:lpstr>
      <vt:lpstr>WOLF Background</vt:lpstr>
      <vt:lpstr>WOLF Background</vt:lpstr>
      <vt:lpstr>WOLF Background</vt:lpstr>
      <vt:lpstr>WOLF models</vt:lpstr>
      <vt:lpstr>Related tools</vt:lpstr>
      <vt:lpstr>contributions</vt:lpstr>
      <vt:lpstr>Website (Overview)</vt:lpstr>
      <vt:lpstr>Website (my individual work)</vt:lpstr>
      <vt:lpstr>Neural network</vt:lpstr>
      <vt:lpstr>Neural network</vt:lpstr>
      <vt:lpstr>Neural network</vt:lpstr>
      <vt:lpstr>Neural network</vt:lpstr>
      <vt:lpstr>Saved models</vt:lpstr>
      <vt:lpstr>predictions</vt:lpstr>
      <vt:lpstr>Feature importance</vt:lpstr>
      <vt:lpstr>Feature importance</vt:lpstr>
      <vt:lpstr>Results file</vt:lpstr>
      <vt:lpstr>datasets</vt:lpstr>
      <vt:lpstr>datasets</vt:lpstr>
      <vt:lpstr>New architecture</vt:lpstr>
      <vt:lpstr>New architecture</vt:lpstr>
      <vt:lpstr>Future work</vt:lpstr>
      <vt:lpstr>Demo</vt:lpstr>
      <vt:lpstr>Final thoughts</vt:lpstr>
      <vt:lpstr>Publications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Taming WOLF: Building a More Functional and User-Friendly Framework</dc:title>
  <dc:creator>Casey</dc:creator>
  <cp:lastModifiedBy>Casey Sader</cp:lastModifiedBy>
  <cp:revision>79</cp:revision>
  <cp:lastPrinted>2019-06-11T03:03:23Z</cp:lastPrinted>
  <dcterms:created xsi:type="dcterms:W3CDTF">2019-06-05T06:30:05Z</dcterms:created>
  <dcterms:modified xsi:type="dcterms:W3CDTF">2019-06-23T00:34:21Z</dcterms:modified>
</cp:coreProperties>
</file>